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9296400" cy="688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10" y="0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6FDC61CC-E5B8-44CD-AB70-35DBD96A9E41}" type="datetimeFigureOut">
              <a:rPr lang="en-US" smtClean="0"/>
              <a:t>8/20/2011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536528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10" y="6536528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A60F0AD1-0179-41B9-95C5-F9933296BCA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10" y="0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59B99E1B-06C7-4938-90FD-26445E7A8628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7350" y="515938"/>
            <a:ext cx="3443288" cy="2581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1" y="3268861"/>
            <a:ext cx="7437119" cy="3096816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536528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10" y="6536528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57C02562-BE61-4B07-8D32-104E9E212E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3D7781-14C5-4ED3-9C05-25E1C7575D52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FBAFC-EE75-4026-81D0-388BB3FDD876}" type="datetimeFigureOut">
              <a:rPr lang="en-US" smtClean="0"/>
              <a:pPr/>
              <a:t>8/20/2011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1E1B9-78B2-482F-83B8-BE74F71C5D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7200" b="1" smtClean="0"/>
              <a:t>Economics</a:t>
            </a:r>
          </a:p>
        </p:txBody>
      </p:sp>
      <p:pic>
        <p:nvPicPr>
          <p:cNvPr id="2051" name="Picture 5" descr="C:\Documents and Settings\041greend\Local Settings\Temporary Internet Files\Content.IE5\EDKO28RS\MC90005624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4391025"/>
            <a:ext cx="3733800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smtClean="0"/>
              <a:t>Complete the </a:t>
            </a:r>
          </a:p>
          <a:p>
            <a:pPr>
              <a:buFontTx/>
              <a:buNone/>
            </a:pPr>
            <a:r>
              <a:rPr lang="en-US" sz="3600" smtClean="0"/>
              <a:t>    following notes</a:t>
            </a:r>
          </a:p>
        </p:txBody>
      </p:sp>
      <p:pic>
        <p:nvPicPr>
          <p:cNvPr id="2053" name="Picture 7" descr="C:\Documents and Settings\041greend\Local Settings\Temporary Internet Files\Content.IE5\UR26CSGD\MP91021647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95600"/>
            <a:ext cx="4572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 descr="C:\Documents and Settings\041greend\Local Settings\Temporary Internet Files\Content.IE5\DBZNLJ8J\MC900440391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1066800"/>
            <a:ext cx="4800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83820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sz="8000" smtClean="0">
              <a:latin typeface="Comic Sans MS" pitchFamily="66" charset="0"/>
            </a:endParaRPr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0" y="685800"/>
            <a:ext cx="7924800" cy="5638800"/>
          </a:xfrm>
        </p:spPr>
        <p:txBody>
          <a:bodyPr>
            <a:normAutofit lnSpcReduction="10000"/>
          </a:bodyPr>
          <a:lstStyle/>
          <a:p>
            <a:pPr algn="l" eaLnBrk="1" hangingPunct="1">
              <a:lnSpc>
                <a:spcPct val="90000"/>
              </a:lnSpc>
              <a:defRPr/>
            </a:pPr>
            <a:endParaRPr lang="en-US" sz="1800" b="1" u="sng" dirty="0" smtClean="0">
              <a:solidFill>
                <a:schemeClr val="folHlink"/>
              </a:solidFill>
              <a:latin typeface="Comic Sans MS" pitchFamily="66" charset="0"/>
            </a:endParaRPr>
          </a:p>
          <a:p>
            <a:pPr algn="l" eaLnBrk="1" hangingPunct="1">
              <a:lnSpc>
                <a:spcPct val="90000"/>
              </a:lnSpc>
              <a:defRPr/>
            </a:pPr>
            <a:r>
              <a:rPr lang="en-US" sz="5400" b="1" u="sng" dirty="0" smtClean="0">
                <a:solidFill>
                  <a:srgbClr val="FF0000"/>
                </a:solidFill>
                <a:latin typeface="Comic Sans MS" pitchFamily="66" charset="0"/>
              </a:rPr>
              <a:t>_____________ </a:t>
            </a:r>
            <a:r>
              <a:rPr lang="en-US" sz="5400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is the s</a:t>
            </a:r>
            <a:r>
              <a:rPr lang="en-US" sz="4800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ystem for </a:t>
            </a:r>
            <a:r>
              <a:rPr lang="en-US" sz="4800" u="sng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producing</a:t>
            </a:r>
            <a:r>
              <a:rPr lang="en-US" sz="4800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, </a:t>
            </a:r>
            <a:r>
              <a:rPr lang="en-US" sz="4800" u="sng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distributing</a:t>
            </a:r>
            <a:r>
              <a:rPr lang="en-US" sz="4800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, and consuming </a:t>
            </a:r>
            <a:r>
              <a:rPr lang="en-US" sz="4800" u="sng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goods</a:t>
            </a:r>
            <a:r>
              <a:rPr lang="en-US" sz="4800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 and </a:t>
            </a:r>
            <a:r>
              <a:rPr lang="en-US" sz="4800" u="sng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services</a:t>
            </a:r>
            <a:r>
              <a:rPr lang="en-US" sz="4800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. </a:t>
            </a:r>
          </a:p>
          <a:p>
            <a:pPr algn="l" eaLnBrk="1" hangingPunct="1">
              <a:lnSpc>
                <a:spcPct val="90000"/>
              </a:lnSpc>
              <a:defRPr/>
            </a:pPr>
            <a:endParaRPr lang="en-US" sz="800" dirty="0" smtClean="0">
              <a:latin typeface="Comic Sans MS" pitchFamily="66" charset="0"/>
            </a:endParaRPr>
          </a:p>
          <a:p>
            <a:pPr algn="l" eaLnBrk="1" hangingPunct="1">
              <a:lnSpc>
                <a:spcPct val="90000"/>
              </a:lnSpc>
              <a:defRPr/>
            </a:pPr>
            <a:endParaRPr lang="en-US" sz="800" dirty="0" smtClean="0">
              <a:latin typeface="Comic Sans MS" pitchFamily="66" charset="0"/>
            </a:endParaRPr>
          </a:p>
          <a:p>
            <a:pPr algn="l" eaLnBrk="1" hangingPunct="1">
              <a:lnSpc>
                <a:spcPct val="90000"/>
              </a:lnSpc>
              <a:defRPr/>
            </a:pPr>
            <a:endParaRPr lang="en-US" sz="800" dirty="0" smtClean="0">
              <a:latin typeface="Comic Sans MS" pitchFamily="66" charset="0"/>
            </a:endParaRPr>
          </a:p>
          <a:p>
            <a:pPr algn="l" eaLnBrk="1" hangingPunct="1">
              <a:lnSpc>
                <a:spcPct val="90000"/>
              </a:lnSpc>
              <a:defRPr/>
            </a:pPr>
            <a:endParaRPr lang="en-US" sz="800" dirty="0" smtClean="0">
              <a:latin typeface="Comic Sans MS" pitchFamily="66" charset="0"/>
            </a:endParaRPr>
          </a:p>
          <a:p>
            <a:pPr algn="l" eaLnBrk="1" hangingPunct="1">
              <a:lnSpc>
                <a:spcPct val="90000"/>
              </a:lnSpc>
              <a:defRPr/>
            </a:pPr>
            <a:endParaRPr lang="en-US" sz="800" dirty="0" smtClean="0">
              <a:latin typeface="Comic Sans MS" pitchFamily="66" charset="0"/>
            </a:endParaRPr>
          </a:p>
          <a:p>
            <a:pPr algn="l" eaLnBrk="1" hangingPunct="1">
              <a:lnSpc>
                <a:spcPct val="90000"/>
              </a:lnSpc>
              <a:defRPr/>
            </a:pPr>
            <a:endParaRPr lang="en-US" sz="800" dirty="0" smtClean="0">
              <a:latin typeface="Comic Sans MS" pitchFamily="66" charset="0"/>
            </a:endParaRPr>
          </a:p>
          <a:p>
            <a:pPr algn="l" eaLnBrk="1" hangingPunct="1">
              <a:lnSpc>
                <a:spcPct val="90000"/>
              </a:lnSpc>
              <a:defRPr/>
            </a:pPr>
            <a:endParaRPr lang="en-US" sz="800" dirty="0" smtClean="0">
              <a:latin typeface="Comic Sans MS" pitchFamily="66" charset="0"/>
            </a:endParaRPr>
          </a:p>
          <a:p>
            <a:pPr algn="l" eaLnBrk="1" hangingPunct="1">
              <a:lnSpc>
                <a:spcPct val="90000"/>
              </a:lnSpc>
              <a:defRPr/>
            </a:pPr>
            <a:endParaRPr lang="en-US" sz="8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(The ways that goods and services are made available to </a:t>
            </a:r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___________)</a:t>
            </a:r>
          </a:p>
          <a:p>
            <a:pPr algn="l" eaLnBrk="1" hangingPunct="1">
              <a:lnSpc>
                <a:spcPct val="90000"/>
              </a:lnSpc>
              <a:defRPr/>
            </a:pPr>
            <a:endParaRPr lang="en-US" sz="48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smtClean="0">
                <a:solidFill>
                  <a:srgbClr val="7030A0"/>
                </a:solidFill>
              </a:rPr>
              <a:t>Economic Activities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9436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b="1" u="sng" dirty="0" smtClean="0">
                <a:solidFill>
                  <a:srgbClr val="FF0000"/>
                </a:solidFill>
              </a:rPr>
              <a:t>Agriculture</a:t>
            </a:r>
            <a:endParaRPr lang="en-US" dirty="0" smtClean="0"/>
          </a:p>
          <a:p>
            <a:pPr lvl="1" eaLnBrk="1" hangingPunct="1">
              <a:defRPr/>
            </a:pP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Cultivation of land, raising crops, and feeding, breeding, and raising livestock</a:t>
            </a:r>
          </a:p>
          <a:p>
            <a:pPr lvl="1" eaLnBrk="1" hangingPunct="1">
              <a:defRPr/>
            </a:pPr>
            <a:r>
              <a:rPr lang="en-US" sz="2200" dirty="0" smtClean="0">
                <a:solidFill>
                  <a:srgbClr val="FF0000"/>
                </a:solidFill>
              </a:rPr>
              <a:t>__________________________</a:t>
            </a:r>
          </a:p>
          <a:p>
            <a:pPr lvl="1" eaLnBrk="1" hangingPunct="1">
              <a:defRPr/>
            </a:pP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Examples – crops, lumber, cattle</a:t>
            </a:r>
          </a:p>
          <a:p>
            <a:pPr eaLnBrk="1" hangingPunct="1">
              <a:defRPr/>
            </a:pPr>
            <a:r>
              <a:rPr lang="en-US" b="1" u="sng" dirty="0" smtClean="0">
                <a:solidFill>
                  <a:srgbClr val="FF0000"/>
                </a:solidFill>
              </a:rPr>
              <a:t>Manufacturing</a:t>
            </a:r>
            <a:endParaRPr lang="en-US" dirty="0" smtClean="0"/>
          </a:p>
          <a:p>
            <a:pPr lvl="1" eaLnBrk="1" hangingPunct="1">
              <a:defRPr/>
            </a:pP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The making of </a:t>
            </a:r>
            <a:r>
              <a:rPr lang="en-US" sz="2200" dirty="0" smtClean="0">
                <a:solidFill>
                  <a:srgbClr val="FF0000"/>
                </a:solidFill>
              </a:rPr>
              <a:t>________________</a:t>
            </a: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 or wares by manual labor or by machinery, especially on a large scale</a:t>
            </a:r>
          </a:p>
          <a:p>
            <a:pPr lvl="1" eaLnBrk="1" hangingPunct="1">
              <a:defRPr/>
            </a:pP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Examples – cars, steel, chemicals</a:t>
            </a:r>
          </a:p>
          <a:p>
            <a:pPr eaLnBrk="1" hangingPunct="1">
              <a:defRPr/>
            </a:pPr>
            <a:r>
              <a:rPr lang="en-US" b="1" u="sng" dirty="0" smtClean="0">
                <a:solidFill>
                  <a:srgbClr val="FF0000"/>
                </a:solidFill>
              </a:rPr>
              <a:t>________________ 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b="1" u="sng" dirty="0" smtClean="0">
                <a:solidFill>
                  <a:srgbClr val="FF0000"/>
                </a:solidFill>
              </a:rPr>
              <a:t>Industry</a:t>
            </a:r>
            <a:endParaRPr lang="en-US" dirty="0" smtClean="0"/>
          </a:p>
          <a:p>
            <a:pPr lvl="1" eaLnBrk="1" hangingPunct="1">
              <a:defRPr/>
            </a:pP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An industry that produces services rather than goods. </a:t>
            </a:r>
          </a:p>
          <a:p>
            <a:pPr lvl="1" eaLnBrk="1" hangingPunct="1">
              <a:defRPr/>
            </a:pP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Examples – teachers, transportation, banking, retail trade, entertainment, restaurants, doctors, lawyers, banking, and movie industry </a:t>
            </a:r>
          </a:p>
          <a:p>
            <a:pPr lvl="1" eaLnBrk="1" hangingPunct="1">
              <a:defRPr/>
            </a:pPr>
            <a:endParaRPr lang="en-US" sz="2200" dirty="0" smtClean="0">
              <a:solidFill>
                <a:schemeClr val="tx2">
                  <a:lumMod val="10000"/>
                </a:schemeClr>
              </a:solidFill>
            </a:endParaRPr>
          </a:p>
          <a:p>
            <a:pPr lvl="1" eaLnBrk="1" hangingPunct="1">
              <a:buFontTx/>
              <a:buNone/>
              <a:defRPr/>
            </a:pPr>
            <a:endParaRPr lang="en-US" sz="2200" dirty="0" smtClean="0">
              <a:solidFill>
                <a:schemeClr val="tx2">
                  <a:lumMod val="10000"/>
                </a:schemeClr>
              </a:solidFill>
            </a:endParaRPr>
          </a:p>
          <a:p>
            <a:pPr lvl="1" eaLnBrk="1" hangingPunct="1">
              <a:buFontTx/>
              <a:buNone/>
              <a:defRPr/>
            </a:pPr>
            <a:r>
              <a:rPr lang="en-US" dirty="0" smtClean="0"/>
              <a:t> </a:t>
            </a:r>
            <a:endParaRPr lang="en-US" sz="2600" dirty="0" smtClean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5400" smtClean="0">
                <a:solidFill>
                  <a:srgbClr val="7030A0"/>
                </a:solidFill>
              </a:rPr>
              <a:t>Economic Activities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943600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Wholesale</a:t>
            </a:r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The sale of goods in </a:t>
            </a:r>
            <a:r>
              <a:rPr lang="en-US" sz="2200" dirty="0" smtClean="0">
                <a:solidFill>
                  <a:srgbClr val="FF0000"/>
                </a:solidFill>
              </a:rPr>
              <a:t>_____________</a:t>
            </a: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 to retailers for resale</a:t>
            </a:r>
          </a:p>
          <a:p>
            <a:pPr lvl="1" eaLnBrk="1" hangingPunct="1">
              <a:defRPr/>
            </a:pP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Examples – clothes, furniture, toys, small items for sale, paper goods in large quantities</a:t>
            </a:r>
          </a:p>
          <a:p>
            <a:pPr eaLnBrk="1" hangingPunct="1">
              <a:defRPr/>
            </a:pP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Retail</a:t>
            </a:r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The sale of goods </a:t>
            </a:r>
            <a:r>
              <a:rPr lang="en-US" sz="2200" dirty="0" smtClean="0">
                <a:solidFill>
                  <a:srgbClr val="FF0000"/>
                </a:solidFill>
              </a:rPr>
              <a:t>_____________</a:t>
            </a: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 or in small quantities to consumers</a:t>
            </a:r>
          </a:p>
          <a:p>
            <a:pPr lvl="1" eaLnBrk="1" hangingPunct="1">
              <a:defRPr/>
            </a:pPr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</a:rPr>
              <a:t>Examples – clothing store, furniture store, goods sold to stores in the mall, items sold in a drugstore</a:t>
            </a:r>
          </a:p>
          <a:p>
            <a:pPr lvl="1" eaLnBrk="1" hangingPunct="1">
              <a:defRPr/>
            </a:pPr>
            <a:endParaRPr lang="en-US" sz="2200" dirty="0" smtClean="0">
              <a:solidFill>
                <a:schemeClr val="tx2">
                  <a:lumMod val="10000"/>
                </a:schemeClr>
              </a:solidFill>
            </a:endParaRPr>
          </a:p>
          <a:p>
            <a:pPr lvl="1" eaLnBrk="1" hangingPunct="1">
              <a:buFontTx/>
              <a:buNone/>
              <a:defRPr/>
            </a:pPr>
            <a:endParaRPr lang="en-US" sz="2200" dirty="0" smtClean="0">
              <a:solidFill>
                <a:schemeClr val="tx2">
                  <a:lumMod val="10000"/>
                </a:schemeClr>
              </a:solidFill>
            </a:endParaRPr>
          </a:p>
          <a:p>
            <a:pPr lvl="1" eaLnBrk="1" hangingPunct="1">
              <a:buFontTx/>
              <a:buNone/>
              <a:defRPr/>
            </a:pPr>
            <a:r>
              <a:rPr lang="en-US" dirty="0" smtClean="0"/>
              <a:t> </a:t>
            </a:r>
            <a:endParaRPr lang="en-US" sz="2600" dirty="0" smtClean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pPr eaLnBrk="1" hangingPunct="1"/>
            <a:r>
              <a:rPr lang="en-US" sz="5400" smtClean="0">
                <a:latin typeface="Comic Sans MS" pitchFamily="66" charset="0"/>
              </a:rPr>
              <a:t>Free Enterprise System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382000" cy="48307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4000" smtClean="0">
                <a:latin typeface="Comic Sans MS" pitchFamily="66" charset="0"/>
              </a:rPr>
              <a:t>Free Enterprise System:</a:t>
            </a:r>
          </a:p>
          <a:p>
            <a:pPr eaLnBrk="1" hangingPunct="1"/>
            <a:r>
              <a:rPr lang="en-US" sz="2800" smtClean="0">
                <a:latin typeface="Comic Sans MS" pitchFamily="66" charset="0"/>
              </a:rPr>
              <a:t>allows individuals to own businesses</a:t>
            </a:r>
          </a:p>
          <a:p>
            <a:pPr eaLnBrk="1" hangingPunct="1"/>
            <a:r>
              <a:rPr lang="en-US" sz="2800" smtClean="0">
                <a:latin typeface="Comic Sans MS" pitchFamily="66" charset="0"/>
              </a:rPr>
              <a:t>production is determined by consumers </a:t>
            </a:r>
          </a:p>
          <a:p>
            <a:pPr eaLnBrk="1" hangingPunct="1"/>
            <a:r>
              <a:rPr lang="en-US" sz="2800" smtClean="0">
                <a:latin typeface="Comic Sans MS" pitchFamily="66" charset="0"/>
              </a:rPr>
              <a:t>also called capitalism or free market system</a:t>
            </a:r>
          </a:p>
          <a:p>
            <a:pPr eaLnBrk="1" hangingPunct="1">
              <a:buFontTx/>
              <a:buNone/>
            </a:pPr>
            <a:endParaRPr lang="en-US" sz="4000" smtClean="0"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r>
              <a:rPr lang="en-US" sz="4000" b="1" u="sng" smtClean="0">
                <a:latin typeface="Comic Sans MS" pitchFamily="66" charset="0"/>
              </a:rPr>
              <a:t>Example</a:t>
            </a:r>
            <a:r>
              <a:rPr lang="en-US" sz="4000" smtClean="0">
                <a:latin typeface="Comic Sans MS" pitchFamily="66" charset="0"/>
              </a:rPr>
              <a:t>:  The United States has a </a:t>
            </a:r>
            <a:r>
              <a:rPr lang="en-US" sz="4000" smtClean="0">
                <a:solidFill>
                  <a:srgbClr val="FF0000"/>
                </a:solidFill>
                <a:latin typeface="Comic Sans MS" pitchFamily="66" charset="0"/>
              </a:rPr>
              <a:t>“</a:t>
            </a:r>
            <a:r>
              <a:rPr lang="en-US" sz="4000" u="sng" smtClean="0">
                <a:solidFill>
                  <a:srgbClr val="FF0000"/>
                </a:solidFill>
                <a:latin typeface="Comic Sans MS" pitchFamily="66" charset="0"/>
              </a:rPr>
              <a:t>______________</a:t>
            </a:r>
            <a:r>
              <a:rPr lang="en-US" sz="4000" smtClean="0">
                <a:solidFill>
                  <a:srgbClr val="FF0000"/>
                </a:solidFill>
                <a:latin typeface="Comic Sans MS" pitchFamily="66" charset="0"/>
              </a:rPr>
              <a:t>”</a:t>
            </a:r>
            <a:r>
              <a:rPr lang="en-US" sz="4000" smtClean="0">
                <a:latin typeface="Comic Sans MS" pitchFamily="66" charset="0"/>
              </a:rPr>
              <a:t> system.</a:t>
            </a:r>
            <a:r>
              <a:rPr lang="en-US" sz="400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en-US" sz="4000" u="sng" smtClean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omic Sans MS" pitchFamily="66" charset="0"/>
              </a:rPr>
              <a:t>Free Enterprise System</a:t>
            </a:r>
            <a:endParaRPr 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Benefits of the Free Enterprise System</a:t>
            </a:r>
          </a:p>
          <a:p>
            <a:r>
              <a:rPr lang="en-US" sz="2800" smtClean="0">
                <a:solidFill>
                  <a:srgbClr val="FF0000"/>
                </a:solidFill>
                <a:latin typeface="Comic Sans MS" pitchFamily="66" charset="0"/>
              </a:rPr>
              <a:t>_________</a:t>
            </a:r>
            <a:r>
              <a:rPr lang="en-US" sz="2800" smtClean="0">
                <a:latin typeface="Comic Sans MS" pitchFamily="66" charset="0"/>
              </a:rPr>
              <a:t> can lead to the invention of new innovative products</a:t>
            </a:r>
          </a:p>
          <a:p>
            <a:r>
              <a:rPr lang="en-US" sz="2800" smtClean="0">
                <a:latin typeface="Comic Sans MS" pitchFamily="66" charset="0"/>
              </a:rPr>
              <a:t>Individuals can create and own </a:t>
            </a:r>
            <a:r>
              <a:rPr lang="en-US" sz="2800" smtClean="0">
                <a:solidFill>
                  <a:srgbClr val="FF0000"/>
                </a:solidFill>
                <a:latin typeface="Comic Sans MS" pitchFamily="66" charset="0"/>
              </a:rPr>
              <a:t>__________ </a:t>
            </a:r>
          </a:p>
          <a:p>
            <a:r>
              <a:rPr lang="en-US" sz="2800" smtClean="0">
                <a:solidFill>
                  <a:srgbClr val="FF0000"/>
                </a:solidFill>
                <a:latin typeface="Comic Sans MS" pitchFamily="66" charset="0"/>
              </a:rPr>
              <a:t>_________</a:t>
            </a:r>
            <a:r>
              <a:rPr lang="en-US" sz="2800" smtClean="0">
                <a:latin typeface="Comic Sans MS" pitchFamily="66" charset="0"/>
              </a:rPr>
              <a:t> is created for those who are successful in business</a:t>
            </a:r>
          </a:p>
          <a:p>
            <a:r>
              <a:rPr lang="en-US" sz="2800" smtClean="0">
                <a:latin typeface="Comic Sans MS" pitchFamily="66" charset="0"/>
              </a:rPr>
              <a:t>Consumers have </a:t>
            </a:r>
            <a:r>
              <a:rPr lang="en-US" sz="2800" smtClean="0">
                <a:solidFill>
                  <a:srgbClr val="FF0000"/>
                </a:solidFill>
                <a:latin typeface="Comic Sans MS" pitchFamily="66" charset="0"/>
              </a:rPr>
              <a:t>_____</a:t>
            </a:r>
            <a:r>
              <a:rPr lang="en-US" sz="2800" smtClean="0">
                <a:latin typeface="Comic Sans MS" pitchFamily="66" charset="0"/>
              </a:rPr>
              <a:t> in the market place and many products are available</a:t>
            </a: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omic Sans MS" pitchFamily="66" charset="0"/>
              </a:rPr>
              <a:t>Free Enterprise System</a:t>
            </a:r>
            <a:endParaRPr lang="en-US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Free Enterprise System</a:t>
            </a:r>
          </a:p>
          <a:p>
            <a:r>
              <a:rPr lang="en-US" sz="2800" smtClean="0">
                <a:latin typeface="Comic Sans MS" pitchFamily="66" charset="0"/>
              </a:rPr>
              <a:t>Since </a:t>
            </a:r>
            <a:r>
              <a:rPr lang="en-US" sz="2800" smtClean="0">
                <a:solidFill>
                  <a:srgbClr val="FF0000"/>
                </a:solidFill>
                <a:latin typeface="Comic Sans MS" pitchFamily="66" charset="0"/>
              </a:rPr>
              <a:t>_________</a:t>
            </a:r>
            <a:r>
              <a:rPr lang="en-US" sz="2800" smtClean="0">
                <a:latin typeface="Comic Sans MS" pitchFamily="66" charset="0"/>
              </a:rPr>
              <a:t> are central to the success of the free enterprise system, businesses are responsible for the production of goods and services that serve the best interests of the consumers</a:t>
            </a:r>
          </a:p>
          <a:p>
            <a:r>
              <a:rPr lang="en-US" sz="2800" smtClean="0">
                <a:latin typeface="Comic Sans MS" pitchFamily="66" charset="0"/>
              </a:rPr>
              <a:t>Businesses practices should be conducted in a </a:t>
            </a:r>
            <a:r>
              <a:rPr lang="en-US" sz="2800" smtClean="0">
                <a:solidFill>
                  <a:srgbClr val="FF0000"/>
                </a:solidFill>
                <a:latin typeface="Comic Sans MS" pitchFamily="66" charset="0"/>
              </a:rPr>
              <a:t>_______</a:t>
            </a:r>
            <a:r>
              <a:rPr lang="en-US" sz="2800" smtClean="0">
                <a:latin typeface="Comic Sans MS" pitchFamily="66" charset="0"/>
              </a:rPr>
              <a:t> and </a:t>
            </a:r>
            <a:r>
              <a:rPr lang="en-US" sz="2800" smtClean="0">
                <a:solidFill>
                  <a:srgbClr val="FF0000"/>
                </a:solidFill>
                <a:latin typeface="Comic Sans MS" pitchFamily="66" charset="0"/>
              </a:rPr>
              <a:t>_______</a:t>
            </a:r>
            <a:r>
              <a:rPr lang="en-US" sz="2800" smtClean="0">
                <a:latin typeface="Comic Sans MS" pitchFamily="66" charset="0"/>
              </a:rPr>
              <a:t> manner</a:t>
            </a: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pPr eaLnBrk="1" hangingPunct="1"/>
            <a:r>
              <a:rPr lang="en-US" sz="5400" smtClean="0">
                <a:latin typeface="Comic Sans MS" pitchFamily="66" charset="0"/>
              </a:rPr>
              <a:t>Socialism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382000" cy="48307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4000" smtClean="0">
                <a:latin typeface="Comic Sans MS" pitchFamily="66" charset="0"/>
              </a:rPr>
              <a:t>Socialism:</a:t>
            </a:r>
          </a:p>
          <a:p>
            <a:pPr eaLnBrk="1" hangingPunct="1"/>
            <a:r>
              <a:rPr lang="en-US" sz="2800" smtClean="0">
                <a:latin typeface="Comic Sans MS" pitchFamily="66" charset="0"/>
              </a:rPr>
              <a:t>an economic system in which the factors of production are owned by the public and operate for the welfare of all</a:t>
            </a:r>
          </a:p>
          <a:p>
            <a:pPr eaLnBrk="1" hangingPunct="1">
              <a:buFontTx/>
              <a:buNone/>
            </a:pPr>
            <a:endParaRPr lang="en-US" sz="4000" smtClean="0"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r>
              <a:rPr lang="en-US" sz="4000" b="1" u="sng" smtClean="0">
                <a:latin typeface="Comic Sans MS" pitchFamily="66" charset="0"/>
              </a:rPr>
              <a:t>Example</a:t>
            </a:r>
            <a:r>
              <a:rPr lang="en-US" sz="4000" smtClean="0">
                <a:latin typeface="Comic Sans MS" pitchFamily="66" charset="0"/>
              </a:rPr>
              <a:t>:  The country of Norway  has many </a:t>
            </a:r>
            <a:r>
              <a:rPr lang="en-US" sz="4000" smtClean="0">
                <a:solidFill>
                  <a:srgbClr val="FF0000"/>
                </a:solidFill>
                <a:latin typeface="Comic Sans MS" pitchFamily="66" charset="0"/>
              </a:rPr>
              <a:t>“</a:t>
            </a:r>
            <a:r>
              <a:rPr lang="en-US" sz="4000" u="sng" smtClean="0">
                <a:solidFill>
                  <a:srgbClr val="FF0000"/>
                </a:solidFill>
                <a:latin typeface="Comic Sans MS" pitchFamily="66" charset="0"/>
              </a:rPr>
              <a:t>______</a:t>
            </a:r>
            <a:r>
              <a:rPr lang="en-US" sz="4000" smtClean="0">
                <a:solidFill>
                  <a:srgbClr val="FF0000"/>
                </a:solidFill>
                <a:latin typeface="Comic Sans MS" pitchFamily="66" charset="0"/>
              </a:rPr>
              <a:t>” </a:t>
            </a:r>
            <a:r>
              <a:rPr lang="en-US" sz="4000" smtClean="0">
                <a:latin typeface="Comic Sans MS" pitchFamily="66" charset="0"/>
              </a:rPr>
              <a:t>traits, even though it is a democracy.  </a:t>
            </a:r>
            <a:endParaRPr lang="en-US" sz="4000" u="sng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pPr eaLnBrk="1" hangingPunct="1"/>
            <a:r>
              <a:rPr lang="en-US" sz="5400" smtClean="0">
                <a:latin typeface="Comic Sans MS" pitchFamily="66" charset="0"/>
              </a:rPr>
              <a:t>Communism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382000" cy="4830763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en-US" sz="4000" smtClean="0">
                <a:latin typeface="Comic Sans MS" pitchFamily="66" charset="0"/>
              </a:rPr>
              <a:t>Communism:</a:t>
            </a:r>
          </a:p>
          <a:p>
            <a:pPr eaLnBrk="1" hangingPunct="1"/>
            <a:r>
              <a:rPr lang="en-US" sz="2800" smtClean="0">
                <a:latin typeface="Comic Sans MS" pitchFamily="66" charset="0"/>
              </a:rPr>
              <a:t>an economic system in which all means of production – land, mines, factories, railroads, and businesses – are owned by the people, private property does not exist, and all goods and services are shared equally</a:t>
            </a:r>
            <a:endParaRPr lang="en-US" sz="4000" smtClean="0"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r>
              <a:rPr lang="en-US" sz="4000" b="1" u="sng" smtClean="0">
                <a:latin typeface="Comic Sans MS" pitchFamily="66" charset="0"/>
              </a:rPr>
              <a:t>Example</a:t>
            </a:r>
            <a:r>
              <a:rPr lang="en-US" sz="4000" smtClean="0">
                <a:latin typeface="Comic Sans MS" pitchFamily="66" charset="0"/>
              </a:rPr>
              <a:t>:  The country of Cuba has a system based on </a:t>
            </a:r>
            <a:r>
              <a:rPr lang="en-US" sz="4000" smtClean="0">
                <a:solidFill>
                  <a:srgbClr val="FF0000"/>
                </a:solidFill>
                <a:latin typeface="Comic Sans MS" pitchFamily="66" charset="0"/>
              </a:rPr>
              <a:t>“</a:t>
            </a:r>
            <a:r>
              <a:rPr lang="en-US" sz="4000" u="sng" smtClean="0">
                <a:solidFill>
                  <a:srgbClr val="FF0000"/>
                </a:solidFill>
                <a:latin typeface="Comic Sans MS" pitchFamily="66" charset="0"/>
              </a:rPr>
              <a:t>___________</a:t>
            </a:r>
            <a:r>
              <a:rPr lang="en-US" sz="4000" smtClean="0">
                <a:solidFill>
                  <a:srgbClr val="FF0000"/>
                </a:solidFill>
                <a:latin typeface="Comic Sans MS" pitchFamily="66" charset="0"/>
              </a:rPr>
              <a:t>”</a:t>
            </a:r>
            <a:r>
              <a:rPr lang="en-US" sz="4000" smtClean="0">
                <a:latin typeface="Comic Sans MS" pitchFamily="66" charset="0"/>
              </a:rPr>
              <a:t>.  </a:t>
            </a:r>
            <a:endParaRPr lang="en-US" sz="4000" u="sng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414</Words>
  <Application>Microsoft Office PowerPoint</Application>
  <PresentationFormat>On-screen Show (4:3)</PresentationFormat>
  <Paragraphs>65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Economics</vt:lpstr>
      <vt:lpstr>Slide 2</vt:lpstr>
      <vt:lpstr>Economic Activities</vt:lpstr>
      <vt:lpstr>Economic Activities</vt:lpstr>
      <vt:lpstr>Free Enterprise System</vt:lpstr>
      <vt:lpstr>Free Enterprise System</vt:lpstr>
      <vt:lpstr>Free Enterprise System</vt:lpstr>
      <vt:lpstr>Socialism</vt:lpstr>
      <vt:lpstr>Communism</vt:lpstr>
    </vt:vector>
  </TitlesOfParts>
  <Company>RRISD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Economics</dc:title>
  <dc:creator>043delagarzal</dc:creator>
  <cp:lastModifiedBy>043delagarzal</cp:lastModifiedBy>
  <cp:revision>2</cp:revision>
  <dcterms:created xsi:type="dcterms:W3CDTF">2011-08-20T16:07:56Z</dcterms:created>
  <dcterms:modified xsi:type="dcterms:W3CDTF">2011-08-20T16:25:07Z</dcterms:modified>
</cp:coreProperties>
</file>